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Radley" charset="1" panose="00000500000000000000"/>
      <p:regular r:id="rId14"/>
    </p:embeddedFont>
    <p:embeddedFont>
      <p:font typeface="Radley Italics" charset="1" panose="00000500000000000000"/>
      <p:regular r:id="rId15"/>
    </p:embeddedFont>
    <p:embeddedFont>
      <p:font typeface="Carlito" charset="1" panose="020F0502020204030204"/>
      <p:regular r:id="rId16"/>
    </p:embeddedFont>
    <p:embeddedFont>
      <p:font typeface="Carlito Bold" charset="1" panose="020F05020202040302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jpe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12" Target="../media/image22.png" Type="http://schemas.openxmlformats.org/officeDocument/2006/relationships/image"/><Relationship Id="rId13" Target="../media/image23.sv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7.jpeg" Type="http://schemas.openxmlformats.org/officeDocument/2006/relationships/image"/><Relationship Id="rId6" Target="../media/image28.jpe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cap="flat" w="19050">
            <a:solidFill>
              <a:srgbClr val="1A0A4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28700" y="8586508"/>
            <a:ext cx="16230600" cy="0"/>
          </a:xfrm>
          <a:prstGeom prst="line">
            <a:avLst/>
          </a:prstGeom>
          <a:ln cap="flat" w="19050">
            <a:solidFill>
              <a:srgbClr val="1A0A4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64221" y="3251417"/>
            <a:ext cx="15559559" cy="3111287"/>
            <a:chOff x="0" y="0"/>
            <a:chExt cx="20746078" cy="414838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408642"/>
              <a:ext cx="20746078" cy="27397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4991"/>
                </a:lnSpc>
              </a:pPr>
              <a:r>
                <a:rPr lang="en-US" sz="14991" spc="-299" u="none">
                  <a:solidFill>
                    <a:srgbClr val="000000"/>
                  </a:solidFill>
                  <a:latin typeface="Radley"/>
                  <a:ea typeface="Radley"/>
                  <a:cs typeface="Radley"/>
                  <a:sym typeface="Radley"/>
                </a:rPr>
                <a:t>Digital Portfolio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2270760" y="95250"/>
              <a:ext cx="16204558" cy="10181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500"/>
                </a:lnSpc>
              </a:pPr>
              <a:r>
                <a:rPr lang="en-US" sz="5500" i="true">
                  <a:solidFill>
                    <a:srgbClr val="000000"/>
                  </a:solidFill>
                  <a:latin typeface="Radley Italics"/>
                  <a:ea typeface="Radley Italics"/>
                  <a:cs typeface="Radley Italics"/>
                  <a:sym typeface="Radley Italics"/>
                </a:rPr>
                <a:t>Welcome to my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1124992" y="1298368"/>
            <a:ext cx="3312942" cy="4114800"/>
          </a:xfrm>
          <a:custGeom>
            <a:avLst/>
            <a:gdLst/>
            <a:ahLst/>
            <a:cxnLst/>
            <a:rect r="r" b="b" t="t" l="l"/>
            <a:pathLst>
              <a:path h="4114800" w="3312942">
                <a:moveTo>
                  <a:pt x="0" y="0"/>
                </a:moveTo>
                <a:lnTo>
                  <a:pt x="3312942" y="0"/>
                </a:lnTo>
                <a:lnTo>
                  <a:pt x="33129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738543" y="1685642"/>
            <a:ext cx="7315200" cy="1985299"/>
          </a:xfrm>
          <a:custGeom>
            <a:avLst/>
            <a:gdLst/>
            <a:ahLst/>
            <a:cxnLst/>
            <a:rect r="r" b="b" t="t" l="l"/>
            <a:pathLst>
              <a:path h="1985299" w="7315200">
                <a:moveTo>
                  <a:pt x="0" y="0"/>
                </a:moveTo>
                <a:lnTo>
                  <a:pt x="7315200" y="0"/>
                </a:lnTo>
                <a:lnTo>
                  <a:pt x="7315200" y="1985299"/>
                </a:lnTo>
                <a:lnTo>
                  <a:pt x="0" y="19852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4326669" y="6447859"/>
            <a:ext cx="7315200" cy="1985299"/>
          </a:xfrm>
          <a:custGeom>
            <a:avLst/>
            <a:gdLst/>
            <a:ahLst/>
            <a:cxnLst/>
            <a:rect r="r" b="b" t="t" l="l"/>
            <a:pathLst>
              <a:path h="1985299" w="7315200">
                <a:moveTo>
                  <a:pt x="0" y="0"/>
                </a:moveTo>
                <a:lnTo>
                  <a:pt x="7315200" y="0"/>
                </a:lnTo>
                <a:lnTo>
                  <a:pt x="7315200" y="1985298"/>
                </a:lnTo>
                <a:lnTo>
                  <a:pt x="0" y="19852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075600" y="5653304"/>
            <a:ext cx="7315200" cy="2446369"/>
          </a:xfrm>
          <a:custGeom>
            <a:avLst/>
            <a:gdLst/>
            <a:ahLst/>
            <a:cxnLst/>
            <a:rect r="r" b="b" t="t" l="l"/>
            <a:pathLst>
              <a:path h="2446369" w="7315200">
                <a:moveTo>
                  <a:pt x="0" y="0"/>
                </a:moveTo>
                <a:lnTo>
                  <a:pt x="7315200" y="0"/>
                </a:lnTo>
                <a:lnTo>
                  <a:pt x="7315200" y="2446368"/>
                </a:lnTo>
                <a:lnTo>
                  <a:pt x="0" y="24463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1028700" y="9182100"/>
            <a:ext cx="16230600" cy="377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266">
                <a:solidFill>
                  <a:srgbClr val="000000"/>
                </a:solidFill>
                <a:latin typeface="Carlito"/>
                <a:ea typeface="Carlito"/>
                <a:cs typeface="Carlito"/>
                <a:sym typeface="Carlito"/>
              </a:rPr>
              <a:t>SHOWCASING MY SKILLS AND ACHIEVEMENTS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0A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18723" y="0"/>
            <a:ext cx="8369277" cy="10287000"/>
            <a:chOff x="0" y="0"/>
            <a:chExt cx="1968573" cy="24196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68573" cy="2419649"/>
            </a:xfrm>
            <a:custGeom>
              <a:avLst/>
              <a:gdLst/>
              <a:ahLst/>
              <a:cxnLst/>
              <a:rect r="r" b="b" t="t" l="l"/>
              <a:pathLst>
                <a:path h="2419649" w="1968573">
                  <a:moveTo>
                    <a:pt x="0" y="0"/>
                  </a:moveTo>
                  <a:lnTo>
                    <a:pt x="1968573" y="0"/>
                  </a:lnTo>
                  <a:lnTo>
                    <a:pt x="1968573" y="2419649"/>
                  </a:lnTo>
                  <a:lnTo>
                    <a:pt x="0" y="241964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968573" cy="2495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421923" y="-1028700"/>
            <a:ext cx="2849144" cy="4114800"/>
          </a:xfrm>
          <a:custGeom>
            <a:avLst/>
            <a:gdLst/>
            <a:ahLst/>
            <a:cxnLst/>
            <a:rect r="r" b="b" t="t" l="l"/>
            <a:pathLst>
              <a:path h="4114800" w="2849144">
                <a:moveTo>
                  <a:pt x="0" y="0"/>
                </a:moveTo>
                <a:lnTo>
                  <a:pt x="2849144" y="0"/>
                </a:lnTo>
                <a:lnTo>
                  <a:pt x="28491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004742" y="7497894"/>
            <a:ext cx="2849144" cy="4114800"/>
          </a:xfrm>
          <a:custGeom>
            <a:avLst/>
            <a:gdLst/>
            <a:ahLst/>
            <a:cxnLst/>
            <a:rect r="r" b="b" t="t" l="l"/>
            <a:pathLst>
              <a:path h="4114800" w="2849144">
                <a:moveTo>
                  <a:pt x="0" y="0"/>
                </a:moveTo>
                <a:lnTo>
                  <a:pt x="2849144" y="0"/>
                </a:lnTo>
                <a:lnTo>
                  <a:pt x="28491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1387266" y="1561694"/>
            <a:ext cx="5432191" cy="7780280"/>
            <a:chOff x="0" y="0"/>
            <a:chExt cx="443357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72000">
              <a:off x="-45207" y="-24956"/>
              <a:ext cx="4544783" cy="6420685"/>
            </a:xfrm>
            <a:custGeom>
              <a:avLst/>
              <a:gdLst/>
              <a:ahLst/>
              <a:cxnLst/>
              <a:rect r="r" b="b" t="t" l="l"/>
              <a:pathLst>
                <a:path h="6420685" w="4544783">
                  <a:moveTo>
                    <a:pt x="2196135" y="25639"/>
                  </a:moveTo>
                  <a:lnTo>
                    <a:pt x="2196135" y="25639"/>
                  </a:lnTo>
                  <a:cubicBezTo>
                    <a:pt x="3420146" y="0"/>
                    <a:pt x="4432597" y="972150"/>
                    <a:pt x="4458237" y="2196161"/>
                  </a:cubicBezTo>
                  <a:lnTo>
                    <a:pt x="4544783" y="6327835"/>
                  </a:lnTo>
                  <a:lnTo>
                    <a:pt x="4544783" y="6327835"/>
                  </a:lnTo>
                  <a:lnTo>
                    <a:pt x="112185" y="6420685"/>
                  </a:lnTo>
                  <a:lnTo>
                    <a:pt x="112185" y="6420685"/>
                  </a:lnTo>
                  <a:lnTo>
                    <a:pt x="25639" y="2289011"/>
                  </a:lnTo>
                  <a:cubicBezTo>
                    <a:pt x="0" y="1064999"/>
                    <a:pt x="972123" y="51278"/>
                    <a:pt x="2196135" y="25639"/>
                  </a:cubicBezTo>
                  <a:close/>
                </a:path>
              </a:pathLst>
            </a:custGeom>
            <a:blipFill>
              <a:blip r:embed="rId4"/>
              <a:stretch>
                <a:fillRect l="-64114" t="-2537" r="-55722" b="-968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28700" y="2784478"/>
            <a:ext cx="6666171" cy="5334713"/>
            <a:chOff x="0" y="0"/>
            <a:chExt cx="8888228" cy="7112950"/>
          </a:xfrm>
        </p:grpSpPr>
        <p:sp>
          <p:nvSpPr>
            <p:cNvPr name="AutoShape 10" id="10"/>
            <p:cNvSpPr/>
            <p:nvPr/>
          </p:nvSpPr>
          <p:spPr>
            <a:xfrm>
              <a:off x="0" y="5271450"/>
              <a:ext cx="8888228" cy="0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57150"/>
              <a:ext cx="8888228" cy="13584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840"/>
                </a:lnSpc>
                <a:spcBef>
                  <a:spcPct val="0"/>
                </a:spcBef>
              </a:pPr>
              <a:r>
                <a:rPr lang="en-US" sz="7000" i="true">
                  <a:solidFill>
                    <a:srgbClr val="FFFFFF"/>
                  </a:solidFill>
                  <a:latin typeface="Radley Italics"/>
                  <a:ea typeface="Radley Italics"/>
                  <a:cs typeface="Radley Italics"/>
                  <a:sym typeface="Radley Italics"/>
                </a:rPr>
                <a:t>My Journey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855150"/>
              <a:ext cx="8888228" cy="2794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Discover the skills and experiences that shaped my professional career and helped me grow in the industry.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5855650"/>
              <a:ext cx="8888228" cy="1257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Carlito"/>
                  <a:ea typeface="Carlito"/>
                  <a:cs typeface="Carlito"/>
                  <a:sym typeface="Carlito"/>
                </a:rPr>
                <a:t>Throughout my career, I have continuously developed my expertise and </a:t>
              </a:r>
              <a:r>
                <a:rPr lang="en-US" b="true" sz="2000">
                  <a:solidFill>
                    <a:srgbClr val="FFFFFF"/>
                  </a:solidFill>
                  <a:latin typeface="Carlito Bold"/>
                  <a:ea typeface="Carlito Bold"/>
                  <a:cs typeface="Carlito Bold"/>
                  <a:sym typeface="Carlito Bold"/>
                </a:rPr>
                <a:t>embraced challenges</a:t>
              </a:r>
              <a:r>
                <a:rPr lang="en-US" sz="2000">
                  <a:solidFill>
                    <a:srgbClr val="FFFFFF"/>
                  </a:solidFill>
                  <a:latin typeface="Carlito"/>
                  <a:ea typeface="Carlito"/>
                  <a:cs typeface="Carlito"/>
                  <a:sym typeface="Carlito"/>
                </a:rPr>
                <a:t> that have shaped my professional identity.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-10800000">
            <a:off x="15675294" y="1777721"/>
            <a:ext cx="2288327" cy="2842189"/>
          </a:xfrm>
          <a:custGeom>
            <a:avLst/>
            <a:gdLst/>
            <a:ahLst/>
            <a:cxnLst/>
            <a:rect r="r" b="b" t="t" l="l"/>
            <a:pathLst>
              <a:path h="2842189" w="2288327">
                <a:moveTo>
                  <a:pt x="0" y="0"/>
                </a:moveTo>
                <a:lnTo>
                  <a:pt x="2288326" y="0"/>
                </a:lnTo>
                <a:lnTo>
                  <a:pt x="2288326" y="2842189"/>
                </a:lnTo>
                <a:lnTo>
                  <a:pt x="0" y="28421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0A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6105525" y="3326411"/>
            <a:ext cx="0" cy="5279056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2181188" y="3326411"/>
            <a:ext cx="0" cy="5279056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362950" y="3538355"/>
            <a:ext cx="1616676" cy="1567557"/>
          </a:xfrm>
          <a:custGeom>
            <a:avLst/>
            <a:gdLst/>
            <a:ahLst/>
            <a:cxnLst/>
            <a:rect r="r" b="b" t="t" l="l"/>
            <a:pathLst>
              <a:path h="1567557" w="1616676">
                <a:moveTo>
                  <a:pt x="0" y="0"/>
                </a:moveTo>
                <a:lnTo>
                  <a:pt x="1616676" y="0"/>
                </a:lnTo>
                <a:lnTo>
                  <a:pt x="1616676" y="1567557"/>
                </a:lnTo>
                <a:lnTo>
                  <a:pt x="0" y="15675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816921">
            <a:off x="2081133" y="3535684"/>
            <a:ext cx="1616676" cy="1567557"/>
          </a:xfrm>
          <a:custGeom>
            <a:avLst/>
            <a:gdLst/>
            <a:ahLst/>
            <a:cxnLst/>
            <a:rect r="r" b="b" t="t" l="l"/>
            <a:pathLst>
              <a:path h="1567557" w="1616676">
                <a:moveTo>
                  <a:pt x="0" y="0"/>
                </a:moveTo>
                <a:lnTo>
                  <a:pt x="1616677" y="0"/>
                </a:lnTo>
                <a:lnTo>
                  <a:pt x="1616677" y="1567557"/>
                </a:lnTo>
                <a:lnTo>
                  <a:pt x="0" y="15675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883902">
            <a:off x="8335018" y="3699950"/>
            <a:ext cx="1616676" cy="1567557"/>
          </a:xfrm>
          <a:custGeom>
            <a:avLst/>
            <a:gdLst/>
            <a:ahLst/>
            <a:cxnLst/>
            <a:rect r="r" b="b" t="t" l="l"/>
            <a:pathLst>
              <a:path h="1567557" w="1616676">
                <a:moveTo>
                  <a:pt x="0" y="0"/>
                </a:moveTo>
                <a:lnTo>
                  <a:pt x="1616677" y="0"/>
                </a:lnTo>
                <a:lnTo>
                  <a:pt x="1616677" y="1567557"/>
                </a:lnTo>
                <a:lnTo>
                  <a:pt x="0" y="15675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883902">
            <a:off x="14568930" y="3847305"/>
            <a:ext cx="1616676" cy="1567557"/>
          </a:xfrm>
          <a:custGeom>
            <a:avLst/>
            <a:gdLst/>
            <a:ahLst/>
            <a:cxnLst/>
            <a:rect r="r" b="b" t="t" l="l"/>
            <a:pathLst>
              <a:path h="1567557" w="1616676">
                <a:moveTo>
                  <a:pt x="0" y="0"/>
                </a:moveTo>
                <a:lnTo>
                  <a:pt x="1616676" y="0"/>
                </a:lnTo>
                <a:lnTo>
                  <a:pt x="1616676" y="1567557"/>
                </a:lnTo>
                <a:lnTo>
                  <a:pt x="0" y="15675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816921">
            <a:off x="2374299" y="3703314"/>
            <a:ext cx="1616676" cy="1567557"/>
          </a:xfrm>
          <a:custGeom>
            <a:avLst/>
            <a:gdLst/>
            <a:ahLst/>
            <a:cxnLst/>
            <a:rect r="r" b="b" t="t" l="l"/>
            <a:pathLst>
              <a:path h="1567557" w="1616676">
                <a:moveTo>
                  <a:pt x="0" y="0"/>
                </a:moveTo>
                <a:lnTo>
                  <a:pt x="1616676" y="0"/>
                </a:lnTo>
                <a:lnTo>
                  <a:pt x="1616676" y="1567557"/>
                </a:lnTo>
                <a:lnTo>
                  <a:pt x="0" y="15675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494795" y="3856951"/>
            <a:ext cx="1298409" cy="1253555"/>
          </a:xfrm>
          <a:custGeom>
            <a:avLst/>
            <a:gdLst/>
            <a:ahLst/>
            <a:cxnLst/>
            <a:rect r="r" b="b" t="t" l="l"/>
            <a:pathLst>
              <a:path h="1253555" w="1298409">
                <a:moveTo>
                  <a:pt x="0" y="0"/>
                </a:moveTo>
                <a:lnTo>
                  <a:pt x="1298410" y="0"/>
                </a:lnTo>
                <a:lnTo>
                  <a:pt x="1298410" y="1253555"/>
                </a:lnTo>
                <a:lnTo>
                  <a:pt x="0" y="12535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729905">
            <a:off x="14433771" y="3582081"/>
            <a:ext cx="1756243" cy="1694774"/>
          </a:xfrm>
          <a:custGeom>
            <a:avLst/>
            <a:gdLst/>
            <a:ahLst/>
            <a:cxnLst/>
            <a:rect r="r" b="b" t="t" l="l"/>
            <a:pathLst>
              <a:path h="1694774" w="1756243">
                <a:moveTo>
                  <a:pt x="0" y="0"/>
                </a:moveTo>
                <a:lnTo>
                  <a:pt x="1756243" y="0"/>
                </a:lnTo>
                <a:lnTo>
                  <a:pt x="1756243" y="1694774"/>
                </a:lnTo>
                <a:lnTo>
                  <a:pt x="0" y="16947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2512167" y="3611305"/>
            <a:ext cx="1332863" cy="1636327"/>
          </a:xfrm>
          <a:custGeom>
            <a:avLst/>
            <a:gdLst/>
            <a:ahLst/>
            <a:cxnLst/>
            <a:rect r="r" b="b" t="t" l="l"/>
            <a:pathLst>
              <a:path h="1636327" w="1332863">
                <a:moveTo>
                  <a:pt x="0" y="0"/>
                </a:moveTo>
                <a:lnTo>
                  <a:pt x="1332863" y="0"/>
                </a:lnTo>
                <a:lnTo>
                  <a:pt x="1332863" y="1636327"/>
                </a:lnTo>
                <a:lnTo>
                  <a:pt x="0" y="16363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576566" y="3611305"/>
            <a:ext cx="1470653" cy="1567557"/>
          </a:xfrm>
          <a:custGeom>
            <a:avLst/>
            <a:gdLst/>
            <a:ahLst/>
            <a:cxnLst/>
            <a:rect r="r" b="b" t="t" l="l"/>
            <a:pathLst>
              <a:path h="1567557" w="1470653">
                <a:moveTo>
                  <a:pt x="0" y="0"/>
                </a:moveTo>
                <a:lnTo>
                  <a:pt x="1470653" y="0"/>
                </a:lnTo>
                <a:lnTo>
                  <a:pt x="1470653" y="1567557"/>
                </a:lnTo>
                <a:lnTo>
                  <a:pt x="0" y="156755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3" id="13"/>
          <p:cNvGrpSpPr/>
          <p:nvPr/>
        </p:nvGrpSpPr>
        <p:grpSpPr>
          <a:xfrm rot="0">
            <a:off x="832697" y="5723812"/>
            <a:ext cx="4691803" cy="1930597"/>
            <a:chOff x="0" y="0"/>
            <a:chExt cx="6255737" cy="2574129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0"/>
              <a:ext cx="6255737" cy="698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99"/>
                </a:lnSpc>
              </a:pPr>
              <a:r>
                <a:rPr lang="en-US" sz="349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Creativity in Action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000810"/>
              <a:ext cx="6255737" cy="5319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79"/>
                </a:lnSpc>
              </a:pPr>
              <a:r>
                <a:rPr lang="en-US" b="true" sz="2199">
                  <a:solidFill>
                    <a:srgbClr val="FFFFFF"/>
                  </a:solidFill>
                  <a:latin typeface="Carlito Bold"/>
                  <a:ea typeface="Carlito Bold"/>
                  <a:cs typeface="Carlito Bold"/>
                  <a:sym typeface="Carlito Bold"/>
                </a:rPr>
                <a:t>Innovative Problem Solving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521510"/>
              <a:ext cx="6255737" cy="10526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Carlito"/>
                  <a:ea typeface="Carlito"/>
                  <a:cs typeface="Carlito"/>
                  <a:sym typeface="Carlito"/>
                </a:rPr>
                <a:t>I bring unique solutions to every challenge faced.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797777" y="5753844"/>
            <a:ext cx="4691803" cy="1900565"/>
            <a:chOff x="0" y="0"/>
            <a:chExt cx="6255737" cy="2534087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0"/>
              <a:ext cx="6255737" cy="698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99"/>
                </a:lnSpc>
              </a:pPr>
              <a:r>
                <a:rPr lang="en-US" sz="3499" u="none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Attention to Detail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960768"/>
              <a:ext cx="6255737" cy="5319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79"/>
                </a:lnSpc>
              </a:pPr>
              <a:r>
                <a:rPr lang="en-US" b="true" sz="2199">
                  <a:solidFill>
                    <a:srgbClr val="FFFFFF"/>
                  </a:solidFill>
                  <a:latin typeface="Carlito Bold"/>
                  <a:ea typeface="Carlito Bold"/>
                  <a:cs typeface="Carlito Bold"/>
                  <a:sym typeface="Carlito Bold"/>
                </a:rPr>
                <a:t>Precision in Every Task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481468"/>
              <a:ext cx="6255737" cy="10526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Carlito"/>
                  <a:ea typeface="Carlito"/>
                  <a:cs typeface="Carlito"/>
                  <a:sym typeface="Carlito"/>
                </a:rPr>
                <a:t>I ensure accuracy and quality in all my work.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773932" y="5753844"/>
            <a:ext cx="4691803" cy="1510040"/>
            <a:chOff x="0" y="0"/>
            <a:chExt cx="6255737" cy="2013387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0"/>
              <a:ext cx="6255737" cy="698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99"/>
                </a:lnSpc>
              </a:pPr>
              <a:r>
                <a:rPr lang="en-US" sz="3499" u="none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Time Management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960768"/>
              <a:ext cx="6255737" cy="10526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Carlito"/>
                  <a:ea typeface="Carlito"/>
                  <a:cs typeface="Carlito"/>
                  <a:sym typeface="Carlito"/>
                </a:rPr>
                <a:t>I effectively prioritize tasks to meet deadlines and goals.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4735437" y="1724426"/>
            <a:ext cx="8817126" cy="1004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4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Core Skills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0A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461413" y="3430212"/>
            <a:ext cx="0" cy="5228976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2109060" y="3430212"/>
            <a:ext cx="0" cy="5228976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7902244" y="3774740"/>
            <a:ext cx="2483512" cy="2692446"/>
            <a:chOff x="0" y="0"/>
            <a:chExt cx="585724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-96000">
              <a:off x="-87509" y="-43939"/>
              <a:ext cx="5995664" cy="6474473"/>
            </a:xfrm>
            <a:custGeom>
              <a:avLst/>
              <a:gdLst/>
              <a:ahLst/>
              <a:cxnLst/>
              <a:rect r="r" b="b" t="t" l="l"/>
              <a:pathLst>
                <a:path h="6474473" w="5995664">
                  <a:moveTo>
                    <a:pt x="3104780" y="45177"/>
                  </a:moveTo>
                  <a:lnTo>
                    <a:pt x="3104780" y="45177"/>
                  </a:lnTo>
                  <a:cubicBezTo>
                    <a:pt x="4722129" y="90354"/>
                    <a:pt x="5995663" y="1437078"/>
                    <a:pt x="5950487" y="3054427"/>
                  </a:cubicBezTo>
                  <a:lnTo>
                    <a:pt x="5854956" y="6474473"/>
                  </a:lnTo>
                  <a:lnTo>
                    <a:pt x="5854956" y="6474473"/>
                  </a:lnTo>
                  <a:lnTo>
                    <a:pt x="0" y="6310929"/>
                  </a:lnTo>
                  <a:lnTo>
                    <a:pt x="0" y="6310929"/>
                  </a:lnTo>
                  <a:lnTo>
                    <a:pt x="95530" y="2890883"/>
                  </a:lnTo>
                  <a:cubicBezTo>
                    <a:pt x="140707" y="1273534"/>
                    <a:pt x="1487431" y="0"/>
                    <a:pt x="3104780" y="45177"/>
                  </a:cubicBezTo>
                  <a:close/>
                </a:path>
              </a:pathLst>
            </a:custGeom>
            <a:blipFill>
              <a:blip r:embed="rId2"/>
              <a:stretch>
                <a:fillRect l="-53417" t="-5712" r="-18394" b="-432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442618">
            <a:off x="-1886859" y="163145"/>
            <a:ext cx="5345318" cy="2209116"/>
          </a:xfrm>
          <a:custGeom>
            <a:avLst/>
            <a:gdLst/>
            <a:ahLst/>
            <a:cxnLst/>
            <a:rect r="r" b="b" t="t" l="l"/>
            <a:pathLst>
              <a:path h="2209116" w="5345318">
                <a:moveTo>
                  <a:pt x="0" y="0"/>
                </a:moveTo>
                <a:lnTo>
                  <a:pt x="5345318" y="0"/>
                </a:lnTo>
                <a:lnTo>
                  <a:pt x="5345318" y="2209116"/>
                </a:lnTo>
                <a:lnTo>
                  <a:pt x="0" y="22091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1087220">
            <a:off x="14603087" y="9050973"/>
            <a:ext cx="5345318" cy="2209116"/>
          </a:xfrm>
          <a:custGeom>
            <a:avLst/>
            <a:gdLst/>
            <a:ahLst/>
            <a:cxnLst/>
            <a:rect r="r" b="b" t="t" l="l"/>
            <a:pathLst>
              <a:path h="2209116" w="5345318">
                <a:moveTo>
                  <a:pt x="0" y="0"/>
                </a:moveTo>
                <a:lnTo>
                  <a:pt x="5345319" y="0"/>
                </a:lnTo>
                <a:lnTo>
                  <a:pt x="5345319" y="2209115"/>
                </a:lnTo>
                <a:lnTo>
                  <a:pt x="0" y="22091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336403" y="3774740"/>
            <a:ext cx="2483512" cy="2692446"/>
            <a:chOff x="0" y="0"/>
            <a:chExt cx="585724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-30000">
              <a:off x="-27595" y="-13998"/>
              <a:ext cx="5900993" cy="6389434"/>
            </a:xfrm>
            <a:custGeom>
              <a:avLst/>
              <a:gdLst/>
              <a:ahLst/>
              <a:cxnLst/>
              <a:rect r="r" b="b" t="t" l="l"/>
              <a:pathLst>
                <a:path h="6389434" w="5900993">
                  <a:moveTo>
                    <a:pt x="2983922" y="14119"/>
                  </a:moveTo>
                  <a:lnTo>
                    <a:pt x="2983922" y="14119"/>
                  </a:lnTo>
                  <a:cubicBezTo>
                    <a:pt x="4601840" y="28238"/>
                    <a:pt x="5900993" y="1350266"/>
                    <a:pt x="5886874" y="2968184"/>
                  </a:cubicBezTo>
                  <a:lnTo>
                    <a:pt x="5857017" y="6389434"/>
                  </a:lnTo>
                  <a:lnTo>
                    <a:pt x="5857017" y="6389434"/>
                  </a:lnTo>
                  <a:lnTo>
                    <a:pt x="0" y="6338320"/>
                  </a:lnTo>
                  <a:lnTo>
                    <a:pt x="0" y="6338320"/>
                  </a:lnTo>
                  <a:lnTo>
                    <a:pt x="29857" y="2917071"/>
                  </a:lnTo>
                  <a:cubicBezTo>
                    <a:pt x="43976" y="1299152"/>
                    <a:pt x="1366003" y="0"/>
                    <a:pt x="2983922" y="14119"/>
                  </a:cubicBezTo>
                  <a:close/>
                </a:path>
              </a:pathLst>
            </a:custGeom>
            <a:blipFill>
              <a:blip r:embed="rId5"/>
              <a:stretch>
                <a:fillRect l="-34808" t="-623" r="-30691" b="-1193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3468085" y="3774740"/>
            <a:ext cx="2483512" cy="2692446"/>
            <a:chOff x="0" y="0"/>
            <a:chExt cx="585724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162000">
              <a:off x="-84572" y="-72693"/>
              <a:ext cx="6088124" cy="6557125"/>
            </a:xfrm>
            <a:custGeom>
              <a:avLst/>
              <a:gdLst/>
              <a:ahLst/>
              <a:cxnLst/>
              <a:rect r="r" b="b" t="t" l="l"/>
              <a:pathLst>
                <a:path h="6557125" w="6088124">
                  <a:moveTo>
                    <a:pt x="2863629" y="76218"/>
                  </a:moveTo>
                  <a:lnTo>
                    <a:pt x="2863629" y="76218"/>
                  </a:lnTo>
                  <a:cubicBezTo>
                    <a:pt x="4479813" y="0"/>
                    <a:pt x="5850738" y="1247446"/>
                    <a:pt x="5926955" y="2863630"/>
                  </a:cubicBezTo>
                  <a:lnTo>
                    <a:pt x="6088124" y="6281211"/>
                  </a:lnTo>
                  <a:lnTo>
                    <a:pt x="6088124" y="6281211"/>
                  </a:lnTo>
                  <a:lnTo>
                    <a:pt x="237386" y="6557125"/>
                  </a:lnTo>
                  <a:lnTo>
                    <a:pt x="237386" y="6557125"/>
                  </a:lnTo>
                  <a:lnTo>
                    <a:pt x="76217" y="3139543"/>
                  </a:lnTo>
                  <a:cubicBezTo>
                    <a:pt x="0" y="1523360"/>
                    <a:pt x="1247445" y="152435"/>
                    <a:pt x="2863629" y="76218"/>
                  </a:cubicBezTo>
                  <a:close/>
                </a:path>
              </a:pathLst>
            </a:custGeom>
            <a:blipFill>
              <a:blip r:embed="rId6"/>
              <a:stretch>
                <a:fillRect l="-25520" t="-4863" r="-65277" b="-1306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4091980" y="-170874"/>
            <a:ext cx="6067409" cy="2399147"/>
          </a:xfrm>
          <a:custGeom>
            <a:avLst/>
            <a:gdLst/>
            <a:ahLst/>
            <a:cxnLst/>
            <a:rect r="r" b="b" t="t" l="l"/>
            <a:pathLst>
              <a:path h="2399147" w="6067409">
                <a:moveTo>
                  <a:pt x="0" y="0"/>
                </a:moveTo>
                <a:lnTo>
                  <a:pt x="6067409" y="0"/>
                </a:lnTo>
                <a:lnTo>
                  <a:pt x="6067409" y="2399148"/>
                </a:lnTo>
                <a:lnTo>
                  <a:pt x="0" y="23991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6807253">
            <a:off x="-2883099" y="8058726"/>
            <a:ext cx="6067409" cy="2399147"/>
          </a:xfrm>
          <a:custGeom>
            <a:avLst/>
            <a:gdLst/>
            <a:ahLst/>
            <a:cxnLst/>
            <a:rect r="r" b="b" t="t" l="l"/>
            <a:pathLst>
              <a:path h="2399147" w="6067409">
                <a:moveTo>
                  <a:pt x="0" y="0"/>
                </a:moveTo>
                <a:lnTo>
                  <a:pt x="6067409" y="0"/>
                </a:lnTo>
                <a:lnTo>
                  <a:pt x="6067409" y="2399148"/>
                </a:lnTo>
                <a:lnTo>
                  <a:pt x="0" y="23991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4" id="14"/>
          <p:cNvSpPr txBox="true"/>
          <p:nvPr/>
        </p:nvSpPr>
        <p:spPr>
          <a:xfrm rot="0">
            <a:off x="4433706" y="1724426"/>
            <a:ext cx="11662614" cy="1004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4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Key Achievements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954053" y="6989308"/>
            <a:ext cx="3248212" cy="2013762"/>
            <a:chOff x="0" y="0"/>
            <a:chExt cx="4330949" cy="2685016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9525"/>
              <a:ext cx="4330949" cy="1260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79"/>
                </a:lnSpc>
              </a:pPr>
              <a:r>
                <a:rPr lang="en-US" sz="314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Project Management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458944"/>
              <a:ext cx="4330949" cy="1226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472"/>
                </a:lnSpc>
              </a:pPr>
              <a:r>
                <a:rPr lang="en-US" sz="1765">
                  <a:solidFill>
                    <a:srgbClr val="FFFFFF"/>
                  </a:solidFill>
                  <a:latin typeface="Carlito"/>
                  <a:ea typeface="Carlito"/>
                  <a:cs typeface="Carlito"/>
                  <a:sym typeface="Carlito"/>
                </a:rPr>
                <a:t>Successfully led </a:t>
              </a:r>
              <a:r>
                <a:rPr lang="en-US" b="true" sz="1765">
                  <a:solidFill>
                    <a:srgbClr val="FFFFFF"/>
                  </a:solidFill>
                  <a:latin typeface="Carlito Bold"/>
                  <a:ea typeface="Carlito Bold"/>
                  <a:cs typeface="Carlito Bold"/>
                  <a:sym typeface="Carlito Bold"/>
                </a:rPr>
                <a:t>multiple projects</a:t>
              </a:r>
              <a:r>
                <a:rPr lang="en-US" sz="1765">
                  <a:solidFill>
                    <a:srgbClr val="FFFFFF"/>
                  </a:solidFill>
                  <a:latin typeface="Carlito"/>
                  <a:ea typeface="Carlito"/>
                  <a:cs typeface="Carlito"/>
                  <a:sym typeface="Carlito"/>
                </a:rPr>
                <a:t>, delivering results on time and within budget.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519894" y="6989308"/>
            <a:ext cx="3248212" cy="1537512"/>
            <a:chOff x="0" y="0"/>
            <a:chExt cx="4330949" cy="2050016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9525"/>
              <a:ext cx="4330949" cy="625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79"/>
                </a:lnSpc>
              </a:pPr>
              <a:r>
                <a:rPr lang="en-US" sz="314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Leadership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823944"/>
              <a:ext cx="4330949" cy="1226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472"/>
                </a:lnSpc>
              </a:pPr>
              <a:r>
                <a:rPr lang="en-US" sz="1765">
                  <a:solidFill>
                    <a:srgbClr val="FFFFFF"/>
                  </a:solidFill>
                  <a:latin typeface="Carlito"/>
                  <a:ea typeface="Carlito"/>
                  <a:cs typeface="Carlito"/>
                  <a:sym typeface="Carlito"/>
                </a:rPr>
                <a:t>Fostered </a:t>
              </a:r>
              <a:r>
                <a:rPr lang="en-US" b="true" sz="1765">
                  <a:solidFill>
                    <a:srgbClr val="FFFFFF"/>
                  </a:solidFill>
                  <a:latin typeface="Carlito Bold"/>
                  <a:ea typeface="Carlito Bold"/>
                  <a:cs typeface="Carlito Bold"/>
                  <a:sym typeface="Carlito Bold"/>
                </a:rPr>
                <a:t>collaborative environments</a:t>
              </a:r>
              <a:r>
                <a:rPr lang="en-US" sz="1765">
                  <a:solidFill>
                    <a:srgbClr val="FFFFFF"/>
                  </a:solidFill>
                  <a:latin typeface="Carlito"/>
                  <a:ea typeface="Carlito"/>
                  <a:cs typeface="Carlito"/>
                  <a:sym typeface="Carlito"/>
                </a:rPr>
                <a:t>, empowering team members to excel and innovate.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3085735" y="6989308"/>
            <a:ext cx="3248212" cy="1537512"/>
            <a:chOff x="0" y="0"/>
            <a:chExt cx="4330949" cy="2050016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9525"/>
              <a:ext cx="4330949" cy="625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79"/>
                </a:lnSpc>
              </a:pPr>
              <a:r>
                <a:rPr lang="en-US" sz="314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Client Satisfaction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823944"/>
              <a:ext cx="4330949" cy="1226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472"/>
                </a:lnSpc>
              </a:pPr>
              <a:r>
                <a:rPr lang="en-US" sz="1765">
                  <a:solidFill>
                    <a:srgbClr val="FFFFFF"/>
                  </a:solidFill>
                  <a:latin typeface="Carlito"/>
                  <a:ea typeface="Carlito"/>
                  <a:cs typeface="Carlito"/>
                  <a:sym typeface="Carlito"/>
                </a:rPr>
                <a:t>Achieved </a:t>
              </a:r>
              <a:r>
                <a:rPr lang="en-US" b="true" sz="1765">
                  <a:solidFill>
                    <a:srgbClr val="FFFFFF"/>
                  </a:solidFill>
                  <a:latin typeface="Carlito Bold"/>
                  <a:ea typeface="Carlito Bold"/>
                  <a:cs typeface="Carlito Bold"/>
                  <a:sym typeface="Carlito Bold"/>
                </a:rPr>
                <a:t>high customer satisfaction</a:t>
              </a:r>
              <a:r>
                <a:rPr lang="en-US" sz="1765">
                  <a:solidFill>
                    <a:srgbClr val="FFFFFF"/>
                  </a:solidFill>
                  <a:latin typeface="Carlito"/>
                  <a:ea typeface="Carlito"/>
                  <a:cs typeface="Carlito"/>
                  <a:sym typeface="Carlito"/>
                </a:rPr>
                <a:t>, building lasting relationships and trust with clients.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0A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83959" y="4463055"/>
            <a:ext cx="4882445" cy="3291198"/>
            <a:chOff x="0" y="0"/>
            <a:chExt cx="6509926" cy="438826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27" y="1058465"/>
              <a:ext cx="6509872" cy="736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79"/>
                </a:lnSpc>
                <a:spcBef>
                  <a:spcPct val="0"/>
                </a:spcBef>
              </a:pPr>
              <a:r>
                <a:rPr lang="en-US" sz="364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Work Samples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27" y="1795065"/>
              <a:ext cx="6509872" cy="736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79"/>
                </a:lnSpc>
                <a:spcBef>
                  <a:spcPct val="0"/>
                </a:spcBef>
              </a:pPr>
              <a:r>
                <a:rPr lang="en-US" sz="3649" i="true">
                  <a:solidFill>
                    <a:srgbClr val="FFFFFF"/>
                  </a:solidFill>
                  <a:latin typeface="Radley Italics"/>
                  <a:ea typeface="Radley Italics"/>
                  <a:cs typeface="Radley Italics"/>
                  <a:sym typeface="Radley Italics"/>
                </a:rPr>
                <a:t>Highlighting My Projects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27" y="-76200"/>
              <a:ext cx="6509872" cy="4563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b="true" sz="1900" spc="252">
                  <a:solidFill>
                    <a:srgbClr val="FFFFFF"/>
                  </a:solidFill>
                  <a:latin typeface="Carlito Bold"/>
                  <a:ea typeface="Carlito Bold"/>
                  <a:cs typeface="Carlito Bold"/>
                  <a:sym typeface="Carlito Bold"/>
                </a:rPr>
                <a:t>MY BEST WORK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27" y="3383058"/>
              <a:ext cx="6509872" cy="10052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Carlito"/>
                  <a:ea typeface="Carlito"/>
                  <a:cs typeface="Carlito"/>
                  <a:sym typeface="Carlito"/>
                </a:rPr>
                <a:t>Discover my top projects that demonstrate my skills and creativity.</a:t>
              </a:r>
            </a:p>
          </p:txBody>
        </p:sp>
        <p:sp>
          <p:nvSpPr>
            <p:cNvPr name="AutoShape 7" id="7"/>
            <p:cNvSpPr/>
            <p:nvPr/>
          </p:nvSpPr>
          <p:spPr>
            <a:xfrm flipV="true">
              <a:off x="27" y="3001267"/>
              <a:ext cx="6509872" cy="13901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flipV="true">
              <a:off x="27" y="587364"/>
              <a:ext cx="6509872" cy="13901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028700" y="2318776"/>
            <a:ext cx="10305170" cy="6870113"/>
            <a:chOff x="0" y="0"/>
            <a:chExt cx="12192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-24000">
              <a:off x="-2822" y="-4246"/>
              <a:ext cx="1224845" cy="821292"/>
            </a:xfrm>
            <a:custGeom>
              <a:avLst/>
              <a:gdLst/>
              <a:ahLst/>
              <a:cxnLst/>
              <a:rect r="r" b="b" t="t" l="l"/>
              <a:pathLst>
                <a:path h="821292" w="1224845">
                  <a:moveTo>
                    <a:pt x="5674" y="0"/>
                  </a:moveTo>
                  <a:lnTo>
                    <a:pt x="1224844" y="8512"/>
                  </a:lnTo>
                  <a:lnTo>
                    <a:pt x="1219170" y="821292"/>
                  </a:lnTo>
                  <a:lnTo>
                    <a:pt x="0" y="812780"/>
                  </a:lnTo>
                  <a:close/>
                </a:path>
              </a:pathLst>
            </a:custGeom>
            <a:blipFill>
              <a:blip r:embed="rId2"/>
              <a:stretch>
                <a:fillRect l="-275" t="-950" r="-1285" b="38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2183959" y="1028700"/>
            <a:ext cx="2244415" cy="2787649"/>
          </a:xfrm>
          <a:custGeom>
            <a:avLst/>
            <a:gdLst/>
            <a:ahLst/>
            <a:cxnLst/>
            <a:rect r="r" b="b" t="t" l="l"/>
            <a:pathLst>
              <a:path h="2787649" w="2244415">
                <a:moveTo>
                  <a:pt x="0" y="0"/>
                </a:moveTo>
                <a:lnTo>
                  <a:pt x="2244415" y="0"/>
                </a:lnTo>
                <a:lnTo>
                  <a:pt x="2244415" y="2787649"/>
                </a:lnTo>
                <a:lnTo>
                  <a:pt x="0" y="27876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428374" y="2180022"/>
            <a:ext cx="1332863" cy="1636327"/>
          </a:xfrm>
          <a:custGeom>
            <a:avLst/>
            <a:gdLst/>
            <a:ahLst/>
            <a:cxnLst/>
            <a:rect r="r" b="b" t="t" l="l"/>
            <a:pathLst>
              <a:path h="1636327" w="1332863">
                <a:moveTo>
                  <a:pt x="0" y="0"/>
                </a:moveTo>
                <a:lnTo>
                  <a:pt x="1332863" y="0"/>
                </a:lnTo>
                <a:lnTo>
                  <a:pt x="1332863" y="1636327"/>
                </a:lnTo>
                <a:lnTo>
                  <a:pt x="0" y="16363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622399" y="8327231"/>
            <a:ext cx="4781443" cy="1250959"/>
          </a:xfrm>
          <a:custGeom>
            <a:avLst/>
            <a:gdLst/>
            <a:ahLst/>
            <a:cxnLst/>
            <a:rect r="r" b="b" t="t" l="l"/>
            <a:pathLst>
              <a:path h="1250959" w="4781443">
                <a:moveTo>
                  <a:pt x="0" y="0"/>
                </a:moveTo>
                <a:lnTo>
                  <a:pt x="4781443" y="0"/>
                </a:lnTo>
                <a:lnTo>
                  <a:pt x="4781443" y="1250959"/>
                </a:lnTo>
                <a:lnTo>
                  <a:pt x="0" y="12509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0A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3000300" y="5105400"/>
            <a:ext cx="1732400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28700" y="9267825"/>
            <a:ext cx="16230600" cy="0"/>
          </a:xfrm>
          <a:prstGeom prst="line">
            <a:avLst/>
          </a:prstGeom>
          <a:ln cap="flat" w="19050">
            <a:solidFill>
              <a:srgbClr val="1A0A4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588382" y="4359722"/>
            <a:ext cx="1470653" cy="1567557"/>
          </a:xfrm>
          <a:custGeom>
            <a:avLst/>
            <a:gdLst/>
            <a:ahLst/>
            <a:cxnLst/>
            <a:rect r="r" b="b" t="t" l="l"/>
            <a:pathLst>
              <a:path h="1567557" w="1470653">
                <a:moveTo>
                  <a:pt x="0" y="0"/>
                </a:moveTo>
                <a:lnTo>
                  <a:pt x="1470653" y="0"/>
                </a:lnTo>
                <a:lnTo>
                  <a:pt x="1470653" y="1567556"/>
                </a:lnTo>
                <a:lnTo>
                  <a:pt x="0" y="15675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6169722"/>
            <a:ext cx="3364925" cy="1618869"/>
            <a:chOff x="0" y="0"/>
            <a:chExt cx="4486566" cy="215849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57150"/>
              <a:ext cx="4486566" cy="704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b="true" sz="3200">
                  <a:solidFill>
                    <a:srgbClr val="FFFFFF"/>
                  </a:solidFill>
                  <a:latin typeface="Carlito Bold"/>
                  <a:ea typeface="Carlito Bold"/>
                  <a:cs typeface="Carlito Bold"/>
                  <a:sym typeface="Carlito Bold"/>
                </a:rPr>
                <a:t>First Job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084072"/>
              <a:ext cx="4486566" cy="10744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Began my career as an intern.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461538" y="6169722"/>
            <a:ext cx="3364925" cy="2037969"/>
            <a:chOff x="0" y="0"/>
            <a:chExt cx="4486566" cy="271729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57150"/>
              <a:ext cx="4486566" cy="704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b="true" sz="3200">
                  <a:solidFill>
                    <a:srgbClr val="FFFFFF"/>
                  </a:solidFill>
                  <a:latin typeface="Carlito Bold"/>
                  <a:ea typeface="Carlito Bold"/>
                  <a:cs typeface="Carlito Bold"/>
                  <a:sym typeface="Carlito Bold"/>
                </a:rPr>
                <a:t>Major Promotion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084072"/>
              <a:ext cx="4486566" cy="1633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Advanced to team lead position within two years.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894375" y="6169722"/>
            <a:ext cx="3364925" cy="2037969"/>
            <a:chOff x="0" y="0"/>
            <a:chExt cx="4486566" cy="2717292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57150"/>
              <a:ext cx="4486566" cy="704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b="true" sz="3200">
                  <a:solidFill>
                    <a:srgbClr val="FFFFFF"/>
                  </a:solidFill>
                  <a:latin typeface="Carlito Bold"/>
                  <a:ea typeface="Carlito Bold"/>
                  <a:cs typeface="Carlito Bold"/>
                  <a:sym typeface="Carlito Bold"/>
                </a:rPr>
                <a:t>Industry Award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084072"/>
              <a:ext cx="4486566" cy="1633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Received recognition for excellence in project management.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1442357"/>
            <a:ext cx="16230600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Career Milestones Timeline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0A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326620" y="3258731"/>
            <a:ext cx="4762472" cy="135497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11269" y="3258731"/>
            <a:ext cx="4762472" cy="1354979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2807741" y="4636918"/>
            <a:ext cx="5800232" cy="3235565"/>
            <a:chOff x="0" y="0"/>
            <a:chExt cx="7733642" cy="431408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430976"/>
              <a:ext cx="7733642" cy="20940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Carlito"/>
                  <a:ea typeface="Carlito"/>
                  <a:cs typeface="Carlito"/>
                  <a:sym typeface="Carlito"/>
                </a:rPr>
                <a:t>The project delivered by the team exceeded our expectations. Their </a:t>
              </a:r>
              <a:r>
                <a:rPr lang="en-US" b="true" sz="2199">
                  <a:solidFill>
                    <a:srgbClr val="FFFFFF"/>
                  </a:solidFill>
                  <a:latin typeface="Carlito Bold"/>
                  <a:ea typeface="Carlito Bold"/>
                  <a:cs typeface="Carlito Bold"/>
                  <a:sym typeface="Carlito Bold"/>
                </a:rPr>
                <a:t>attention to detail</a:t>
              </a:r>
              <a:r>
                <a:rPr lang="en-US" sz="2199">
                  <a:solidFill>
                    <a:srgbClr val="FFFFFF"/>
                  </a:solidFill>
                  <a:latin typeface="Carlito"/>
                  <a:ea typeface="Carlito"/>
                  <a:cs typeface="Carlito"/>
                  <a:sym typeface="Carlito"/>
                </a:rPr>
                <a:t> and creativity made all the difference in achieving our goals.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851370" y="3782169"/>
              <a:ext cx="6030903" cy="5319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80"/>
                </a:lnSpc>
                <a:spcBef>
                  <a:spcPct val="0"/>
                </a:spcBef>
              </a:pPr>
              <a:r>
                <a:rPr lang="en-US" b="true" sz="2200" spc="292" u="none">
                  <a:solidFill>
                    <a:srgbClr val="FFFFFF"/>
                  </a:solidFill>
                  <a:latin typeface="Carlito Bold"/>
                  <a:ea typeface="Carlito Bold"/>
                  <a:cs typeface="Carlito Bold"/>
                  <a:sym typeface="Carlito Bold"/>
                </a:rPr>
                <a:t>– CLIENT A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0"/>
              <a:ext cx="7733642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079"/>
                </a:lnSpc>
              </a:pPr>
              <a:r>
                <a:rPr lang="en-US" sz="3399" i="true">
                  <a:solidFill>
                    <a:srgbClr val="FFFFFF"/>
                  </a:solidFill>
                  <a:latin typeface="Radley Italics"/>
                  <a:ea typeface="Radley Italics"/>
                  <a:cs typeface="Radley Italics"/>
                  <a:sym typeface="Radley Italics"/>
                </a:rPr>
                <a:t>“Outstanding work!”</a:t>
              </a:r>
            </a:p>
          </p:txBody>
        </p:sp>
        <p:sp>
          <p:nvSpPr>
            <p:cNvPr name="AutoShape 8" id="8"/>
            <p:cNvSpPr/>
            <p:nvPr/>
          </p:nvSpPr>
          <p:spPr>
            <a:xfrm>
              <a:off x="0" y="1061306"/>
              <a:ext cx="7733642" cy="0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9692390" y="4636918"/>
            <a:ext cx="5800232" cy="3273665"/>
            <a:chOff x="0" y="0"/>
            <a:chExt cx="7733642" cy="436488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430976"/>
              <a:ext cx="7733642" cy="20940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 u="none">
                  <a:solidFill>
                    <a:srgbClr val="FFFFFF"/>
                  </a:solidFill>
                  <a:latin typeface="Carlito"/>
                  <a:ea typeface="Carlito"/>
                  <a:cs typeface="Carlito"/>
                  <a:sym typeface="Carlito"/>
                </a:rPr>
                <a:t>Working with this team was a seamless experience. They consistently delivered </a:t>
              </a:r>
              <a:r>
                <a:rPr lang="en-US" b="true" sz="2199" u="none">
                  <a:solidFill>
                    <a:srgbClr val="FFFFFF"/>
                  </a:solidFill>
                  <a:latin typeface="Carlito Bold"/>
                  <a:ea typeface="Carlito Bold"/>
                  <a:cs typeface="Carlito Bold"/>
                  <a:sym typeface="Carlito Bold"/>
                </a:rPr>
                <a:t>high-quality results</a:t>
              </a:r>
              <a:r>
                <a:rPr lang="en-US" sz="2199" u="none">
                  <a:solidFill>
                    <a:srgbClr val="FFFFFF"/>
                  </a:solidFill>
                  <a:latin typeface="Carlito"/>
                  <a:ea typeface="Carlito"/>
                  <a:cs typeface="Carlito"/>
                  <a:sym typeface="Carlito"/>
                </a:rPr>
                <a:t> and communicated effectively throughout the process.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851370" y="3832969"/>
              <a:ext cx="6030903" cy="5319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80"/>
                </a:lnSpc>
                <a:spcBef>
                  <a:spcPct val="0"/>
                </a:spcBef>
              </a:pPr>
              <a:r>
                <a:rPr lang="en-US" b="true" sz="2200" spc="292" u="none">
                  <a:solidFill>
                    <a:srgbClr val="FFFFFF"/>
                  </a:solidFill>
                  <a:latin typeface="Carlito Bold"/>
                  <a:ea typeface="Carlito Bold"/>
                  <a:cs typeface="Carlito Bold"/>
                  <a:sym typeface="Carlito Bold"/>
                </a:rPr>
                <a:t>– CLIENT B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0"/>
              <a:ext cx="7733642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079"/>
                </a:lnSpc>
              </a:pPr>
              <a:r>
                <a:rPr lang="en-US" sz="3399" i="true">
                  <a:solidFill>
                    <a:srgbClr val="FFFFFF"/>
                  </a:solidFill>
                  <a:latin typeface="Radley Italics"/>
                  <a:ea typeface="Radley Italics"/>
                  <a:cs typeface="Radley Italics"/>
                  <a:sym typeface="Radley Italics"/>
                </a:rPr>
                <a:t>“Professional and reliable.”</a:t>
              </a:r>
            </a:p>
          </p:txBody>
        </p:sp>
        <p:sp>
          <p:nvSpPr>
            <p:cNvPr name="AutoShape 13" id="13"/>
            <p:cNvSpPr/>
            <p:nvPr/>
          </p:nvSpPr>
          <p:spPr>
            <a:xfrm>
              <a:off x="0" y="1061306"/>
              <a:ext cx="7733642" cy="0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4" id="14"/>
          <p:cNvSpPr/>
          <p:nvPr/>
        </p:nvSpPr>
        <p:spPr>
          <a:xfrm flipH="false" flipV="false" rot="10186884">
            <a:off x="12872542" y="8707768"/>
            <a:ext cx="6036071" cy="1638151"/>
          </a:xfrm>
          <a:custGeom>
            <a:avLst/>
            <a:gdLst/>
            <a:ahLst/>
            <a:cxnLst/>
            <a:rect r="r" b="b" t="t" l="l"/>
            <a:pathLst>
              <a:path h="1638151" w="6036071">
                <a:moveTo>
                  <a:pt x="0" y="0"/>
                </a:moveTo>
                <a:lnTo>
                  <a:pt x="6036070" y="0"/>
                </a:lnTo>
                <a:lnTo>
                  <a:pt x="6036070" y="1638151"/>
                </a:lnTo>
                <a:lnTo>
                  <a:pt x="0" y="16381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204434">
            <a:off x="-1989335" y="327342"/>
            <a:ext cx="6036071" cy="1638151"/>
          </a:xfrm>
          <a:custGeom>
            <a:avLst/>
            <a:gdLst/>
            <a:ahLst/>
            <a:cxnLst/>
            <a:rect r="r" b="b" t="t" l="l"/>
            <a:pathLst>
              <a:path h="1638151" w="6036071">
                <a:moveTo>
                  <a:pt x="0" y="0"/>
                </a:moveTo>
                <a:lnTo>
                  <a:pt x="6036070" y="0"/>
                </a:lnTo>
                <a:lnTo>
                  <a:pt x="6036070" y="1638151"/>
                </a:lnTo>
                <a:lnTo>
                  <a:pt x="0" y="16381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3191016" y="2264544"/>
            <a:ext cx="5290206" cy="1578952"/>
          </a:xfrm>
          <a:custGeom>
            <a:avLst/>
            <a:gdLst/>
            <a:ahLst/>
            <a:cxnLst/>
            <a:rect r="r" b="b" t="t" l="l"/>
            <a:pathLst>
              <a:path h="1578952" w="5290206">
                <a:moveTo>
                  <a:pt x="0" y="0"/>
                </a:moveTo>
                <a:lnTo>
                  <a:pt x="5290206" y="0"/>
                </a:lnTo>
                <a:lnTo>
                  <a:pt x="5290206" y="1578952"/>
                </a:lnTo>
                <a:lnTo>
                  <a:pt x="0" y="15789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6355186" y="6335663"/>
            <a:ext cx="3865627" cy="1597588"/>
          </a:xfrm>
          <a:custGeom>
            <a:avLst/>
            <a:gdLst/>
            <a:ahLst/>
            <a:cxnLst/>
            <a:rect r="r" b="b" t="t" l="l"/>
            <a:pathLst>
              <a:path h="1597588" w="3865627">
                <a:moveTo>
                  <a:pt x="0" y="0"/>
                </a:moveTo>
                <a:lnTo>
                  <a:pt x="3865628" y="0"/>
                </a:lnTo>
                <a:lnTo>
                  <a:pt x="3865628" y="1597588"/>
                </a:lnTo>
                <a:lnTo>
                  <a:pt x="0" y="15975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146775" y="1790840"/>
            <a:ext cx="9994449" cy="1004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4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Client Testimonials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0A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111567" y="8323640"/>
            <a:ext cx="7315200" cy="2183346"/>
          </a:xfrm>
          <a:custGeom>
            <a:avLst/>
            <a:gdLst/>
            <a:ahLst/>
            <a:cxnLst/>
            <a:rect r="r" b="b" t="t" l="l"/>
            <a:pathLst>
              <a:path h="2183346" w="7315200">
                <a:moveTo>
                  <a:pt x="0" y="0"/>
                </a:moveTo>
                <a:lnTo>
                  <a:pt x="7315200" y="0"/>
                </a:lnTo>
                <a:lnTo>
                  <a:pt x="7315200" y="2183346"/>
                </a:lnTo>
                <a:lnTo>
                  <a:pt x="0" y="21833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15728" y="-62973"/>
            <a:ext cx="7315200" cy="2183346"/>
          </a:xfrm>
          <a:custGeom>
            <a:avLst/>
            <a:gdLst/>
            <a:ahLst/>
            <a:cxnLst/>
            <a:rect r="r" b="b" t="t" l="l"/>
            <a:pathLst>
              <a:path h="2183346" w="7315200">
                <a:moveTo>
                  <a:pt x="0" y="0"/>
                </a:moveTo>
                <a:lnTo>
                  <a:pt x="7315200" y="0"/>
                </a:lnTo>
                <a:lnTo>
                  <a:pt x="7315200" y="2183346"/>
                </a:lnTo>
                <a:lnTo>
                  <a:pt x="0" y="21833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311198" y="-219986"/>
            <a:ext cx="9176523" cy="10726972"/>
            <a:chOff x="0" y="0"/>
            <a:chExt cx="2416862" cy="282521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16862" cy="2825211"/>
            </a:xfrm>
            <a:custGeom>
              <a:avLst/>
              <a:gdLst/>
              <a:ahLst/>
              <a:cxnLst/>
              <a:rect r="r" b="b" t="t" l="l"/>
              <a:pathLst>
                <a:path h="2825211" w="2416862">
                  <a:moveTo>
                    <a:pt x="0" y="0"/>
                  </a:moveTo>
                  <a:lnTo>
                    <a:pt x="2416862" y="0"/>
                  </a:lnTo>
                  <a:lnTo>
                    <a:pt x="2416862" y="2825211"/>
                  </a:lnTo>
                  <a:lnTo>
                    <a:pt x="0" y="2825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16862" cy="2863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2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 flipV="true">
            <a:off x="10462212" y="3721153"/>
            <a:ext cx="6874495" cy="9525"/>
          </a:xfrm>
          <a:prstGeom prst="line">
            <a:avLst/>
          </a:prstGeom>
          <a:ln cap="flat" w="19050">
            <a:solidFill>
              <a:srgbClr val="1A0A4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10462212" y="6557184"/>
            <a:ext cx="6874495" cy="9525"/>
          </a:xfrm>
          <a:prstGeom prst="line">
            <a:avLst/>
          </a:prstGeom>
          <a:ln cap="flat" w="19050">
            <a:solidFill>
              <a:srgbClr val="1A0A4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0462212" y="7388807"/>
            <a:ext cx="6874495" cy="993774"/>
            <a:chOff x="0" y="0"/>
            <a:chExt cx="9165993" cy="132503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104775"/>
              <a:ext cx="9165993" cy="6043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500"/>
                </a:lnSpc>
                <a:spcBef>
                  <a:spcPct val="0"/>
                </a:spcBef>
              </a:pPr>
              <a:r>
                <a:rPr lang="en-US" sz="2500" u="none">
                  <a:solidFill>
                    <a:srgbClr val="000000"/>
                  </a:solidFill>
                  <a:latin typeface="Carlito"/>
                  <a:ea typeface="Carlito"/>
                  <a:cs typeface="Carlito"/>
                  <a:sym typeface="Carlito"/>
                </a:rPr>
                <a:t>PHONE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626532"/>
              <a:ext cx="9165993" cy="698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</a:pPr>
              <a:r>
                <a:rPr lang="en-US" sz="3499" i="true">
                  <a:solidFill>
                    <a:srgbClr val="000000"/>
                  </a:solidFill>
                  <a:latin typeface="Radley Italics"/>
                  <a:ea typeface="Radley Italics"/>
                  <a:cs typeface="Radley Italics"/>
                  <a:sym typeface="Radley Italics"/>
                </a:rPr>
                <a:t>(123) 456-7890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462212" y="4647044"/>
            <a:ext cx="6874495" cy="993774"/>
            <a:chOff x="0" y="0"/>
            <a:chExt cx="9165993" cy="1325032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104775"/>
              <a:ext cx="9165993" cy="6043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00"/>
                </a:lnSpc>
                <a:spcBef>
                  <a:spcPct val="0"/>
                </a:spcBef>
              </a:pPr>
              <a:r>
                <a:rPr lang="en-US" sz="2500" u="none">
                  <a:solidFill>
                    <a:srgbClr val="000000"/>
                  </a:solidFill>
                  <a:latin typeface="Carlito"/>
                  <a:ea typeface="Carlito"/>
                  <a:cs typeface="Carlito"/>
                  <a:sym typeface="Carlito"/>
                </a:rPr>
                <a:t>EMAIL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626532"/>
              <a:ext cx="9165993" cy="698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</a:pPr>
              <a:r>
                <a:rPr lang="en-US" sz="3499" i="true" u="none">
                  <a:solidFill>
                    <a:srgbClr val="000000"/>
                  </a:solidFill>
                  <a:latin typeface="Radley Italics"/>
                  <a:ea typeface="Radley Italics"/>
                  <a:cs typeface="Radley Italics"/>
                  <a:sym typeface="Radley Italics"/>
                </a:rPr>
                <a:t>yourname@email.com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462212" y="1904419"/>
            <a:ext cx="6874495" cy="993774"/>
            <a:chOff x="0" y="0"/>
            <a:chExt cx="9165993" cy="1325032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104775"/>
              <a:ext cx="9165993" cy="6043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000000"/>
                  </a:solidFill>
                  <a:latin typeface="Carlito"/>
                  <a:ea typeface="Carlito"/>
                  <a:cs typeface="Carlito"/>
                  <a:sym typeface="Carlito"/>
                </a:rPr>
                <a:t>WEBSITE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626532"/>
              <a:ext cx="9165993" cy="698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</a:pPr>
              <a:r>
                <a:rPr lang="en-US" sz="3499" i="true">
                  <a:solidFill>
                    <a:srgbClr val="000000"/>
                  </a:solidFill>
                  <a:latin typeface="Radley Italics"/>
                  <a:ea typeface="Radley Italics"/>
                  <a:cs typeface="Radley Italics"/>
                  <a:sym typeface="Radley Italics"/>
                </a:rPr>
                <a:t>www.reallygreatsite.com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28700" y="2896606"/>
            <a:ext cx="7159557" cy="4094427"/>
            <a:chOff x="0" y="0"/>
            <a:chExt cx="9546076" cy="5459236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1459157"/>
              <a:ext cx="9546076" cy="40000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840"/>
                </a:lnSpc>
              </a:pPr>
              <a:r>
                <a:rPr lang="en-US" sz="7000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Feel free to reach out with any inquiries!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85725"/>
              <a:ext cx="9546076" cy="7838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99"/>
                </a:lnSpc>
              </a:pPr>
              <a:r>
                <a:rPr lang="en-US" sz="4299" i="true" u="none">
                  <a:solidFill>
                    <a:srgbClr val="FFFFFF"/>
                  </a:solidFill>
                  <a:latin typeface="Radley Italics"/>
                  <a:ea typeface="Radley Italics"/>
                  <a:cs typeface="Radley Italics"/>
                  <a:sym typeface="Radley Italics"/>
                </a:rPr>
                <a:t>Contact Information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Digital Portfolio</dc:description>
  <dc:identifier>DAGyXbrWi18</dc:identifier>
  <dcterms:modified xsi:type="dcterms:W3CDTF">2011-08-01T06:04:30Z</dcterms:modified>
  <cp:revision>1</cp:revision>
  <dc:title>Presentation - Digital Portfolio</dc:title>
</cp:coreProperties>
</file>